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8" r:id="rId2"/>
    <p:sldId id="269" r:id="rId3"/>
    <p:sldId id="284" r:id="rId4"/>
    <p:sldId id="279" r:id="rId5"/>
    <p:sldId id="270" r:id="rId6"/>
    <p:sldId id="271" r:id="rId7"/>
    <p:sldId id="273" r:id="rId8"/>
    <p:sldId id="256" r:id="rId9"/>
    <p:sldId id="257" r:id="rId10"/>
    <p:sldId id="260" r:id="rId11"/>
    <p:sldId id="264" r:id="rId12"/>
    <p:sldId id="266" r:id="rId13"/>
    <p:sldId id="285" r:id="rId14"/>
    <p:sldId id="261" r:id="rId15"/>
    <p:sldId id="281" r:id="rId16"/>
    <p:sldId id="282" r:id="rId17"/>
    <p:sldId id="258" r:id="rId18"/>
    <p:sldId id="286" r:id="rId19"/>
    <p:sldId id="287" r:id="rId20"/>
    <p:sldId id="288" r:id="rId21"/>
    <p:sldId id="283" r:id="rId22"/>
    <p:sldId id="276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6" autoAdjust="0"/>
    <p:restoredTop sz="94737" autoAdjust="0"/>
  </p:normalViewPr>
  <p:slideViewPr>
    <p:cSldViewPr snapToGrid="0" snapToObjects="1">
      <p:cViewPr varScale="1">
        <p:scale>
          <a:sx n="105" d="100"/>
          <a:sy n="105" d="100"/>
        </p:scale>
        <p:origin x="-1736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891821" y="5617774"/>
            <a:ext cx="7382935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89952" y="1016990"/>
            <a:ext cx="7179733" cy="4831643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90600" y="1009650"/>
            <a:ext cx="7179733" cy="4831643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769521" y="702069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7855433" y="749720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1" y="1794935"/>
            <a:ext cx="5723468" cy="182809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0" y="3736622"/>
            <a:ext cx="5712179" cy="1524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70676" y="5357592"/>
            <a:ext cx="1213821" cy="365125"/>
          </a:xfrm>
        </p:spPr>
        <p:txBody>
          <a:bodyPr/>
          <a:lstStyle/>
          <a:p>
            <a:fld id="{B7C3F878-F5E8-489B-AC8A-64F2A7E22C28}" type="datetimeFigureOut">
              <a:rPr lang="en-US" smtClean="0"/>
              <a:pPr/>
              <a:t>13.07.11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74044" y="5357592"/>
            <a:ext cx="503484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13930" y="5357592"/>
            <a:ext cx="554023" cy="365125"/>
          </a:xfrm>
        </p:spPr>
        <p:txBody>
          <a:bodyPr/>
          <a:lstStyle>
            <a:lvl1pPr algn="ctr">
              <a:defRPr/>
            </a:lvl1pPr>
          </a:lstStyle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13.07.11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925690"/>
            <a:ext cx="1430867" cy="476391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8221" y="1106312"/>
            <a:ext cx="5178779" cy="4402667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13.07.11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13.07.11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979" y="2239430"/>
            <a:ext cx="6254044" cy="1362075"/>
          </a:xfrm>
        </p:spPr>
        <p:txBody>
          <a:bodyPr anchor="b"/>
          <a:lstStyle>
            <a:lvl1pPr algn="ctr">
              <a:defRPr sz="4000" b="0" cap="none" baseline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6267" y="3725334"/>
            <a:ext cx="6231467" cy="1309511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13.07.11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13.07.11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298448" y="2121407"/>
            <a:ext cx="3200400" cy="360273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3440" y="2119313"/>
            <a:ext cx="3200400" cy="3605212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7869" y="2122312"/>
            <a:ext cx="2939521" cy="820208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669" y="2122311"/>
            <a:ext cx="2944368" cy="82296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13.07.11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298448" y="2944368"/>
            <a:ext cx="3227832" cy="277977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5151" y="2944813"/>
            <a:ext cx="3227832" cy="277977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13.07.11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13.07.11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Freeform 1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 rot="60000">
            <a:off x="4471416" y="603504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rot="21540000">
            <a:off x="749808" y="576072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9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8976" y="2020042"/>
            <a:ext cx="3064827" cy="1503037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60000">
            <a:off x="4854291" y="1150993"/>
            <a:ext cx="3020792" cy="4625489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48125" y="3623748"/>
            <a:ext cx="3048891" cy="2100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1698" y="5885672"/>
            <a:ext cx="1213821" cy="365125"/>
          </a:xfrm>
        </p:spPr>
        <p:txBody>
          <a:bodyPr/>
          <a:lstStyle/>
          <a:p>
            <a:fld id="{B7C3F878-F5E8-489B-AC8A-64F2A7E22C28}" type="datetimeFigureOut">
              <a:rPr lang="en-US" smtClean="0"/>
              <a:pPr/>
              <a:t>13.07.11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54" y="5829261"/>
            <a:ext cx="352260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57313" y="5896961"/>
            <a:ext cx="554023" cy="365125"/>
          </a:xfrm>
        </p:spPr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Freeform 3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5058" y="575769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 rot="60000">
            <a:off x="4464768" y="603920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5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6424" y="2020824"/>
            <a:ext cx="3063240" cy="1499616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60000">
            <a:off x="4898615" y="1207272"/>
            <a:ext cx="2913863" cy="4539412"/>
          </a:xfrm>
          <a:ln w="101600" cap="rnd">
            <a:solidFill>
              <a:srgbClr val="FFFFFF"/>
            </a:solidFill>
          </a:ln>
          <a:effectLst>
            <a:outerShdw blurRad="889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52144" y="3621024"/>
            <a:ext cx="3044952" cy="210312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5936" y="5888737"/>
            <a:ext cx="1213821" cy="365125"/>
          </a:xfrm>
        </p:spPr>
        <p:txBody>
          <a:bodyPr/>
          <a:lstStyle/>
          <a:p>
            <a:fld id="{B7C3F878-F5E8-489B-AC8A-64F2A7E22C28}" type="datetimeFigureOut">
              <a:rPr lang="en-US" smtClean="0"/>
              <a:pPr/>
              <a:t>13.07.11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69" y="5831037"/>
            <a:ext cx="331904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62089" y="5900026"/>
            <a:ext cx="554023" cy="365125"/>
          </a:xfrm>
        </p:spPr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3.jpeg"/><Relationship Id="rId1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628650" y="6069330"/>
            <a:ext cx="792099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31520" y="575310"/>
            <a:ext cx="7696200" cy="5715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31520" y="576072"/>
            <a:ext cx="7696200" cy="5715000"/>
          </a:xfrm>
          <a:prstGeom prst="rect">
            <a:avLst/>
          </a:prstGeom>
          <a:blipFill dpi="0" rotWithShape="1">
            <a:blip r:embed="rId13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1435684">
            <a:off x="543741" y="273091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4096196">
            <a:off x="8115079" y="298163"/>
            <a:ext cx="566928" cy="566928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5023" y="817582"/>
            <a:ext cx="6965245" cy="12024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2119257"/>
            <a:ext cx="6196405" cy="3603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54588" y="5809152"/>
            <a:ext cx="12138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B7C3F878-F5E8-489B-AC8A-64F2A7E22C28}" type="datetimeFigureOut">
              <a:rPr lang="en-US" smtClean="0"/>
              <a:pPr/>
              <a:t>13.07.11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1" y="5809152"/>
            <a:ext cx="55401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0202" y="5809152"/>
            <a:ext cx="5540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651FC063-5EA9-49AF-AFAF-D68C9E82B23B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hyperlink" Target="file:///\\localhost\Users\MacYser\Documents\NetBeansWorkspace\jProject\conf\dev\PraesentationAbschluss\UseCaseDiagramm.pdf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hyperlink" Target="file:///\\localhost\Users\MacYser\Documents\NetBeansWorkspace\jProject\conf\dev\PraesentationAbschluss\UseCaseDiagramm.pdf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hyperlink" Target="file:///\\localhost\Users\MacYser\Documents\NetBeansWorkspace\jProject\conf\dev\PraesentationAbschluss\SDjProject.pdf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file:///\\localhost\Users\MacYser\Documents\NetBeansWorkspace\jProject\conf\dev\PraesentationAbschluss\DMjProject.pdf" TargetMode="External"/><Relationship Id="rId3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file:///\\localhost\Users\MacYser\Documents\NetBeansWorkspace\jProject\conf\dev\PraesentationAbschluss\EERjProject.pdf" TargetMode="External"/><Relationship Id="rId3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file:///\\localhost\Users\MacYser\Documents\NetBeansWorkspace\jProject\conf\dev\PraesentationAbschluss\PackageDiagram.jpg" TargetMode="External"/><Relationship Id="rId3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hyperlink" Target="file:///\\localhost\Users\MacYser\Documents\NetBeansWorkspace\jProject\conf\dev\PraesentationAbschluss\Klassendiagramm.pdf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15616" y="1346724"/>
            <a:ext cx="6983506" cy="43011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35520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635439"/>
            <a:ext cx="6965245" cy="1202485"/>
          </a:xfrm>
        </p:spPr>
        <p:txBody>
          <a:bodyPr>
            <a:normAutofit fontScale="90000"/>
          </a:bodyPr>
          <a:lstStyle/>
          <a:p>
            <a:r>
              <a:rPr lang="de-DE" sz="3600" dirty="0"/>
              <a:t>Frameworks</a:t>
            </a:r>
            <a:r>
              <a:rPr lang="de-DE" sz="3600" dirty="0" smtClean="0"/>
              <a:t>, Rahmenbedingungen </a:t>
            </a:r>
            <a:r>
              <a:rPr lang="de-DE" sz="3600" dirty="0"/>
              <a:t>und </a:t>
            </a:r>
            <a:r>
              <a:rPr lang="de-DE" sz="3600" dirty="0" err="1" smtClean="0"/>
              <a:t>Designpattern</a:t>
            </a:r>
            <a:endParaRPr lang="de-DE" sz="3600" dirty="0"/>
          </a:p>
        </p:txBody>
      </p:sp>
      <p:sp>
        <p:nvSpPr>
          <p:cNvPr id="3" name="Textfeld 2"/>
          <p:cNvSpPr txBox="1"/>
          <p:nvPr/>
        </p:nvSpPr>
        <p:spPr>
          <a:xfrm>
            <a:off x="1095023" y="1837924"/>
            <a:ext cx="696524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 smtClean="0"/>
              <a:t>Frameworks &amp; </a:t>
            </a:r>
            <a:r>
              <a:rPr lang="de-DE" sz="2400" b="1" u="sng" dirty="0" err="1" smtClean="0"/>
              <a:t>Libs</a:t>
            </a:r>
            <a:endParaRPr lang="de-DE" sz="2400" b="1" u="sng" dirty="0" smtClean="0"/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Hibernate</a:t>
            </a:r>
            <a:r>
              <a:rPr lang="de-DE" dirty="0" smtClean="0"/>
              <a:t> + JDBC</a:t>
            </a:r>
          </a:p>
          <a:p>
            <a:pPr marL="285750" indent="-285750">
              <a:buFont typeface="Arial"/>
              <a:buChar char="•"/>
            </a:pPr>
            <a:r>
              <a:rPr lang="de-DE" dirty="0" smtClean="0"/>
              <a:t>Log4j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Visual Paradigm JPA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JSTL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Apache commons </a:t>
            </a:r>
            <a:r>
              <a:rPr lang="en-US" dirty="0" err="1" smtClean="0"/>
              <a:t>Fileupload</a:t>
            </a:r>
            <a:r>
              <a:rPr lang="en-US" dirty="0" smtClean="0"/>
              <a:t> &amp; IO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JavaScript </a:t>
            </a:r>
            <a:r>
              <a:rPr lang="en-US" dirty="0" err="1" smtClean="0"/>
              <a:t>mit</a:t>
            </a:r>
            <a:r>
              <a:rPr lang="en-US" dirty="0" smtClean="0"/>
              <a:t> </a:t>
            </a:r>
            <a:r>
              <a:rPr lang="de-DE" dirty="0" err="1" smtClean="0"/>
              <a:t>Mootools</a:t>
            </a:r>
            <a:endParaRPr lang="en-US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1095024" y="4469414"/>
            <a:ext cx="359732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 smtClean="0"/>
              <a:t>Rahmenbedingungen</a:t>
            </a:r>
            <a:endParaRPr lang="de-DE" dirty="0"/>
          </a:p>
          <a:p>
            <a:pPr marL="285750" indent="-285750">
              <a:buFont typeface="Arial"/>
              <a:buChar char="•"/>
            </a:pPr>
            <a:r>
              <a:rPr lang="de-DE" dirty="0"/>
              <a:t>MySQL</a:t>
            </a:r>
          </a:p>
          <a:p>
            <a:pPr marL="285750" indent="-285750">
              <a:buFont typeface="Arial"/>
              <a:buChar char="•"/>
            </a:pPr>
            <a:r>
              <a:rPr lang="de-DE" dirty="0" smtClean="0"/>
              <a:t>Linux-Server</a:t>
            </a:r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Tomcat</a:t>
            </a:r>
            <a:r>
              <a:rPr lang="de-DE" dirty="0" smtClean="0"/>
              <a:t>/</a:t>
            </a:r>
            <a:r>
              <a:rPr lang="de-DE" dirty="0" err="1" smtClean="0"/>
              <a:t>Glassfish</a:t>
            </a:r>
            <a:endParaRPr lang="de-DE" dirty="0" smtClean="0"/>
          </a:p>
        </p:txBody>
      </p:sp>
      <p:sp>
        <p:nvSpPr>
          <p:cNvPr id="5" name="Textfeld 4"/>
          <p:cNvSpPr txBox="1"/>
          <p:nvPr/>
        </p:nvSpPr>
        <p:spPr>
          <a:xfrm>
            <a:off x="4692347" y="1843419"/>
            <a:ext cx="3149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 smtClean="0"/>
              <a:t>Designpattern</a:t>
            </a:r>
          </a:p>
          <a:p>
            <a:pPr marL="285750" indent="-285750">
              <a:buFont typeface="Arial"/>
              <a:buChar char="•"/>
            </a:pPr>
            <a:r>
              <a:rPr lang="de-DE" dirty="0" smtClean="0"/>
              <a:t>Model 2</a:t>
            </a:r>
            <a:r>
              <a:rPr lang="de-DE" dirty="0"/>
              <a:t> </a:t>
            </a:r>
            <a:r>
              <a:rPr lang="de-DE" dirty="0" smtClean="0"/>
              <a:t>– Web-Architektur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4692347" y="4469414"/>
            <a:ext cx="3149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 smtClean="0"/>
              <a:t>Werkzeuge</a:t>
            </a:r>
          </a:p>
          <a:p>
            <a:pPr marL="285750" indent="-285750">
              <a:buFont typeface="Arial"/>
              <a:buChar char="•"/>
            </a:pPr>
            <a:r>
              <a:rPr lang="de-DE" dirty="0" smtClean="0"/>
              <a:t>IDE </a:t>
            </a:r>
            <a:r>
              <a:rPr lang="de-DE" dirty="0" err="1"/>
              <a:t>Eclipse</a:t>
            </a:r>
            <a:r>
              <a:rPr lang="de-DE" dirty="0"/>
              <a:t> /</a:t>
            </a:r>
            <a:r>
              <a:rPr lang="de-DE" dirty="0" err="1"/>
              <a:t>Netbeans</a:t>
            </a:r>
            <a:r>
              <a:rPr lang="de-DE" dirty="0"/>
              <a:t> </a:t>
            </a:r>
            <a:r>
              <a:rPr lang="de-DE" dirty="0" smtClean="0"/>
              <a:t>7</a:t>
            </a:r>
            <a:endParaRPr lang="de-DE" dirty="0"/>
          </a:p>
          <a:p>
            <a:pPr marL="285750" indent="-285750">
              <a:buFont typeface="Arial"/>
              <a:buChar char="•"/>
            </a:pPr>
            <a:r>
              <a:rPr lang="de-DE" dirty="0" err="1"/>
              <a:t>Photoshop</a:t>
            </a:r>
            <a:endParaRPr lang="de-DE" dirty="0"/>
          </a:p>
          <a:p>
            <a:pPr marL="285750" indent="-285750">
              <a:buFont typeface="Arial"/>
              <a:buChar char="•"/>
            </a:pPr>
            <a:r>
              <a:rPr lang="de-DE" dirty="0"/>
              <a:t>Visual </a:t>
            </a:r>
            <a:r>
              <a:rPr lang="de-DE" dirty="0" err="1" smtClean="0"/>
              <a:t>Paradigm</a:t>
            </a:r>
            <a:endParaRPr lang="de-DE" dirty="0" smtClean="0"/>
          </a:p>
          <a:p>
            <a:pPr marL="285750" indent="-285750">
              <a:buFont typeface="Arial"/>
              <a:buChar char="•"/>
            </a:pPr>
            <a:r>
              <a:rPr lang="de-DE" dirty="0" smtClean="0"/>
              <a:t>Google SVN</a:t>
            </a:r>
            <a:endParaRPr lang="de-DE" dirty="0"/>
          </a:p>
        </p:txBody>
      </p:sp>
      <p:pic>
        <p:nvPicPr>
          <p:cNvPr id="7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60218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3786" y="917864"/>
            <a:ext cx="1142596" cy="4863661"/>
          </a:xfrm>
        </p:spPr>
        <p:txBody>
          <a:bodyPr vert="vert270">
            <a:normAutofit/>
          </a:bodyPr>
          <a:lstStyle/>
          <a:p>
            <a:r>
              <a:rPr lang="de-DE" dirty="0" err="1" smtClean="0"/>
              <a:t>Use</a:t>
            </a:r>
            <a:r>
              <a:rPr lang="de-DE" dirty="0" smtClean="0"/>
              <a:t>-Cases 1 </a:t>
            </a:r>
            <a:endParaRPr lang="de-DE" dirty="0"/>
          </a:p>
        </p:txBody>
      </p:sp>
      <p:pic>
        <p:nvPicPr>
          <p:cNvPr id="4" name="Bild 3" descr="UC1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3809" y="120386"/>
            <a:ext cx="2898505" cy="6593676"/>
          </a:xfrm>
          <a:prstGeom prst="rect">
            <a:avLst/>
          </a:prstGeom>
        </p:spPr>
      </p:pic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014821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3786" y="917864"/>
            <a:ext cx="1142596" cy="4863661"/>
          </a:xfrm>
        </p:spPr>
        <p:txBody>
          <a:bodyPr vert="vert270">
            <a:normAutofit/>
          </a:bodyPr>
          <a:lstStyle/>
          <a:p>
            <a:r>
              <a:rPr lang="de-DE" dirty="0" err="1" smtClean="0"/>
              <a:t>Use</a:t>
            </a:r>
            <a:r>
              <a:rPr lang="de-DE" dirty="0" smtClean="0"/>
              <a:t>-Cases 2</a:t>
            </a:r>
            <a:endParaRPr lang="de-DE" dirty="0"/>
          </a:p>
        </p:txBody>
      </p:sp>
      <p:pic>
        <p:nvPicPr>
          <p:cNvPr id="3" name="Bild 2" descr="UC2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6157" y="181429"/>
            <a:ext cx="3216923" cy="6507238"/>
          </a:xfrm>
          <a:prstGeom prst="rect">
            <a:avLst/>
          </a:prstGeom>
        </p:spPr>
      </p:pic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749330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Sequenzdiagramm</a:t>
            </a:r>
            <a:endParaRPr lang="de-DE" dirty="0"/>
          </a:p>
        </p:txBody>
      </p:sp>
      <p:pic>
        <p:nvPicPr>
          <p:cNvPr id="4" name="Bild 3" descr="SDjProject.pdf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08" y="957751"/>
            <a:ext cx="8212667" cy="5803487"/>
          </a:xfrm>
          <a:prstGeom prst="rect">
            <a:avLst/>
          </a:prstGeom>
        </p:spPr>
      </p:pic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301165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16339"/>
            <a:ext cx="6965245" cy="1202485"/>
          </a:xfrm>
        </p:spPr>
        <p:txBody>
          <a:bodyPr/>
          <a:lstStyle/>
          <a:p>
            <a:r>
              <a:rPr lang="de-DE" dirty="0" smtClean="0"/>
              <a:t>Schichten</a:t>
            </a:r>
            <a:endParaRPr lang="de-DE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07506" y="1123771"/>
            <a:ext cx="6625839" cy="49693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673931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16339"/>
            <a:ext cx="6965245" cy="1202485"/>
          </a:xfrm>
        </p:spPr>
        <p:txBody>
          <a:bodyPr>
            <a:normAutofit/>
          </a:bodyPr>
          <a:lstStyle/>
          <a:p>
            <a:r>
              <a:rPr lang="de-DE" dirty="0" smtClean="0"/>
              <a:t>Domänenmodell</a:t>
            </a:r>
            <a:endParaRPr lang="de-DE" dirty="0"/>
          </a:p>
        </p:txBody>
      </p:sp>
      <p:pic>
        <p:nvPicPr>
          <p:cNvPr id="5" name="Grafik 4" descr="Domeanenmodell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126" y="1068224"/>
            <a:ext cx="7503208" cy="492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931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16339"/>
            <a:ext cx="6965245" cy="1202485"/>
          </a:xfrm>
        </p:spPr>
        <p:txBody>
          <a:bodyPr/>
          <a:lstStyle/>
          <a:p>
            <a:r>
              <a:rPr lang="de-DE" dirty="0" smtClean="0"/>
              <a:t>EER</a:t>
            </a:r>
            <a:endParaRPr lang="de-DE" dirty="0"/>
          </a:p>
        </p:txBody>
      </p:sp>
      <p:pic>
        <p:nvPicPr>
          <p:cNvPr id="4" name="Grafik 3" descr="Entity Relationship Diagramm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125" y="1222050"/>
            <a:ext cx="7443388" cy="495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931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16339"/>
            <a:ext cx="6965245" cy="1202485"/>
          </a:xfrm>
        </p:spPr>
        <p:txBody>
          <a:bodyPr/>
          <a:lstStyle/>
          <a:p>
            <a:r>
              <a:rPr lang="de-DE" dirty="0" smtClean="0"/>
              <a:t>Package</a:t>
            </a:r>
            <a:endParaRPr lang="de-DE" dirty="0"/>
          </a:p>
        </p:txBody>
      </p:sp>
      <p:pic>
        <p:nvPicPr>
          <p:cNvPr id="4" name="Grafik 3" descr="Packetdiagramm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396" y="1290414"/>
            <a:ext cx="7580120" cy="476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537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Klassendiagramm</a:t>
            </a:r>
            <a:endParaRPr lang="de-DE" dirty="0"/>
          </a:p>
        </p:txBody>
      </p:sp>
      <p:pic>
        <p:nvPicPr>
          <p:cNvPr id="4" name="Bild 3" descr="Klassendiagramm.pdf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429" y="399144"/>
            <a:ext cx="8284283" cy="5854095"/>
          </a:xfrm>
          <a:prstGeom prst="rect">
            <a:avLst/>
          </a:prstGeom>
        </p:spPr>
      </p:pic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075853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Zukunft</a:t>
            </a:r>
            <a:endParaRPr lang="de-DE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8893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Gruppe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Tino </a:t>
            </a:r>
            <a:r>
              <a:rPr lang="de-DE" dirty="0" err="1" smtClean="0"/>
              <a:t>Reuschel</a:t>
            </a:r>
            <a:endParaRPr lang="de-DE" dirty="0" smtClean="0"/>
          </a:p>
          <a:p>
            <a:r>
              <a:rPr lang="de-DE" dirty="0" smtClean="0"/>
              <a:t>Andy </a:t>
            </a:r>
            <a:r>
              <a:rPr lang="de-DE" dirty="0" err="1" smtClean="0"/>
              <a:t>Klay</a:t>
            </a:r>
            <a:endParaRPr lang="de-DE" dirty="0" smtClean="0"/>
          </a:p>
          <a:p>
            <a:r>
              <a:rPr lang="de-DE" dirty="0" smtClean="0"/>
              <a:t>Michael Koppen</a:t>
            </a:r>
            <a:endParaRPr lang="de-DE" dirty="0"/>
          </a:p>
        </p:txBody>
      </p:sp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45950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Zukunft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Anbindung an Radius</a:t>
            </a:r>
          </a:p>
          <a:p>
            <a:r>
              <a:rPr lang="de-DE" dirty="0" smtClean="0"/>
              <a:t>Webspace für jedes Projekt</a:t>
            </a:r>
          </a:p>
          <a:p>
            <a:r>
              <a:rPr lang="de-DE" dirty="0" smtClean="0"/>
              <a:t>Eine Datenbank für jedes Projekt</a:t>
            </a:r>
          </a:p>
          <a:p>
            <a:r>
              <a:rPr lang="de-DE" dirty="0" smtClean="0"/>
              <a:t>Wiki</a:t>
            </a:r>
          </a:p>
          <a:p>
            <a:r>
              <a:rPr lang="de-DE" dirty="0" smtClean="0"/>
              <a:t>Content</a:t>
            </a:r>
          </a:p>
          <a:p>
            <a:r>
              <a:rPr lang="de-DE" dirty="0" smtClean="0"/>
              <a:t>Direkte Anzeige ausgewählter Dateitypen</a:t>
            </a:r>
          </a:p>
          <a:p>
            <a:r>
              <a:rPr lang="de-DE" dirty="0" err="1" smtClean="0"/>
              <a:t>CalDav</a:t>
            </a:r>
            <a:r>
              <a:rPr lang="de-DE" dirty="0" smtClean="0"/>
              <a:t> und </a:t>
            </a:r>
            <a:r>
              <a:rPr lang="de-DE" dirty="0" err="1" smtClean="0"/>
              <a:t>WebDav</a:t>
            </a:r>
            <a:r>
              <a:rPr lang="de-DE" dirty="0" smtClean="0"/>
              <a:t> Implementierung</a:t>
            </a:r>
          </a:p>
          <a:p>
            <a:r>
              <a:rPr lang="de-DE" dirty="0" smtClean="0"/>
              <a:t>Senden </a:t>
            </a:r>
            <a:r>
              <a:rPr lang="de-DE" smtClean="0"/>
              <a:t>von Rundmails / E-Mails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3924106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Vorführung</a:t>
            </a:r>
            <a:r>
              <a:rPr lang="de-DE" dirty="0"/>
              <a:t/>
            </a:r>
            <a:br>
              <a:rPr lang="de-DE" dirty="0"/>
            </a:br>
            <a:endParaRPr lang="de-DE" dirty="0"/>
          </a:p>
        </p:txBody>
      </p:sp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01529" y="4736851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92787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Vielen Dank für Ihre Aufmerksamkeit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...Irgendwelche Fragen offen geblieben?</a:t>
            </a:r>
            <a:endParaRPr lang="de-DE" dirty="0"/>
          </a:p>
        </p:txBody>
      </p:sp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97814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Die Idee</a:t>
            </a:r>
          </a:p>
          <a:p>
            <a:r>
              <a:rPr lang="de-DE" dirty="0" smtClean="0"/>
              <a:t>Umsetzung</a:t>
            </a:r>
          </a:p>
          <a:p>
            <a:r>
              <a:rPr lang="de-DE" dirty="0" smtClean="0"/>
              <a:t>Zukunft</a:t>
            </a:r>
          </a:p>
          <a:p>
            <a:r>
              <a:rPr lang="de-DE" dirty="0" smtClean="0"/>
              <a:t>Vorführung</a:t>
            </a:r>
          </a:p>
          <a:p>
            <a:endParaRPr lang="de-DE" dirty="0"/>
          </a:p>
        </p:txBody>
      </p:sp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682796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Die Idee</a:t>
            </a:r>
            <a:r>
              <a:rPr lang="de-DE" dirty="0"/>
              <a:t/>
            </a:r>
            <a:br>
              <a:rPr lang="de-DE" dirty="0"/>
            </a:br>
            <a:endParaRPr lang="de-DE" dirty="0"/>
          </a:p>
        </p:txBody>
      </p:sp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37815" y="4736851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92787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51030"/>
            <a:ext cx="6965245" cy="1202485"/>
          </a:xfrm>
        </p:spPr>
        <p:txBody>
          <a:bodyPr/>
          <a:lstStyle/>
          <a:p>
            <a:r>
              <a:rPr lang="de-DE" dirty="0" smtClean="0"/>
              <a:t>Die Idee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63040" y="2933811"/>
            <a:ext cx="6196405" cy="3603812"/>
          </a:xfrm>
        </p:spPr>
        <p:txBody>
          <a:bodyPr>
            <a:normAutofit fontScale="92500"/>
          </a:bodyPr>
          <a:lstStyle/>
          <a:p>
            <a:r>
              <a:rPr lang="de-DE" dirty="0" err="1" smtClean="0"/>
              <a:t>jProject</a:t>
            </a:r>
            <a:r>
              <a:rPr lang="de-DE" dirty="0" smtClean="0"/>
              <a:t> ist eine Projektverwaltungsumgebung</a:t>
            </a:r>
          </a:p>
          <a:p>
            <a:r>
              <a:rPr lang="de-DE" dirty="0" smtClean="0"/>
              <a:t>Mit </a:t>
            </a:r>
            <a:r>
              <a:rPr lang="de-DE" dirty="0" err="1" smtClean="0"/>
              <a:t>jProject</a:t>
            </a:r>
            <a:r>
              <a:rPr lang="de-DE" dirty="0" smtClean="0"/>
              <a:t> kann eine Benutzergruppe Teams zur </a:t>
            </a:r>
            <a:r>
              <a:rPr lang="de-DE" dirty="0"/>
              <a:t>R</a:t>
            </a:r>
            <a:r>
              <a:rPr lang="de-DE" dirty="0" smtClean="0"/>
              <a:t>ealisierung eines Projektes bilden und sich selbst organisieren</a:t>
            </a:r>
          </a:p>
          <a:p>
            <a:r>
              <a:rPr lang="de-DE" dirty="0" smtClean="0"/>
              <a:t>Dabei bekommen die Nutzer eine umfangreiche Datenbank, gefüllt mit nützlichen Daten zur </a:t>
            </a:r>
            <a:r>
              <a:rPr lang="de-DE" dirty="0"/>
              <a:t>I</a:t>
            </a:r>
            <a:r>
              <a:rPr lang="de-DE" dirty="0" smtClean="0"/>
              <a:t>mplementierung in ihre Projekte, zur Verfügung</a:t>
            </a:r>
          </a:p>
          <a:p>
            <a:r>
              <a:rPr lang="de-DE" dirty="0" smtClean="0"/>
              <a:t>Des Weiteren bekommen sie umfangreiche Informationen zum Thema aus dem </a:t>
            </a:r>
            <a:r>
              <a:rPr lang="de-DE" dirty="0" err="1" smtClean="0"/>
              <a:t>Wikibereich</a:t>
            </a:r>
            <a:endParaRPr lang="de-DE" dirty="0"/>
          </a:p>
        </p:txBody>
      </p:sp>
      <p:pic>
        <p:nvPicPr>
          <p:cNvPr id="5" name="Bild 4" descr="logo_red.psd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905" y="1866942"/>
            <a:ext cx="1839043" cy="1132656"/>
          </a:xfrm>
          <a:prstGeom prst="rect">
            <a:avLst/>
          </a:prstGeom>
        </p:spPr>
      </p:pic>
      <p:pic>
        <p:nvPicPr>
          <p:cNvPr id="6" name="Bild 5" descr="logo_yellow.psd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079" y="1866942"/>
            <a:ext cx="1839043" cy="1132656"/>
          </a:xfrm>
          <a:prstGeom prst="rect">
            <a:avLst/>
          </a:prstGeom>
        </p:spPr>
      </p:pic>
      <p:pic>
        <p:nvPicPr>
          <p:cNvPr id="7" name="Bild 6" descr="logo_blue.psd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8124" y="1866942"/>
            <a:ext cx="1839043" cy="1132656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764079" y="1236000"/>
            <a:ext cx="2038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u="sng" dirty="0" err="1" smtClean="0"/>
              <a:t>jP</a:t>
            </a:r>
            <a:r>
              <a:rPr lang="de-DE" sz="2800" u="sng" dirty="0" smtClean="0"/>
              <a:t> - Content</a:t>
            </a:r>
            <a:endParaRPr lang="de-DE" sz="2800" u="sng" dirty="0"/>
          </a:p>
        </p:txBody>
      </p:sp>
      <p:sp>
        <p:nvSpPr>
          <p:cNvPr id="9" name="Textfeld 8"/>
          <p:cNvSpPr txBox="1"/>
          <p:nvPr/>
        </p:nvSpPr>
        <p:spPr>
          <a:xfrm>
            <a:off x="3760922" y="1236000"/>
            <a:ext cx="1761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u="sng" dirty="0" err="1" smtClean="0"/>
              <a:t>jP</a:t>
            </a:r>
            <a:r>
              <a:rPr lang="de-DE" sz="2800" u="sng" dirty="0" smtClean="0"/>
              <a:t> - Project</a:t>
            </a:r>
            <a:endParaRPr lang="de-DE" sz="2800" u="sng" dirty="0"/>
          </a:p>
        </p:txBody>
      </p:sp>
      <p:sp>
        <p:nvSpPr>
          <p:cNvPr id="10" name="Textfeld 9"/>
          <p:cNvSpPr txBox="1"/>
          <p:nvPr/>
        </p:nvSpPr>
        <p:spPr>
          <a:xfrm>
            <a:off x="6568124" y="1236000"/>
            <a:ext cx="1692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u="sng" dirty="0" err="1" smtClean="0"/>
              <a:t>jP</a:t>
            </a:r>
            <a:r>
              <a:rPr lang="de-DE" sz="2800" u="sng" dirty="0" smtClean="0"/>
              <a:t> - Wiki</a:t>
            </a:r>
            <a:endParaRPr lang="de-DE" sz="2800" u="sng" dirty="0"/>
          </a:p>
        </p:txBody>
      </p:sp>
      <p:sp>
        <p:nvSpPr>
          <p:cNvPr id="11" name="Abgerundetes Rechteck 10"/>
          <p:cNvSpPr/>
          <p:nvPr/>
        </p:nvSpPr>
        <p:spPr>
          <a:xfrm>
            <a:off x="3289905" y="1342571"/>
            <a:ext cx="2745619" cy="1657027"/>
          </a:xfrm>
          <a:prstGeom prst="roundRect">
            <a:avLst/>
          </a:prstGeom>
          <a:noFill/>
          <a:ln w="41275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2396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Umfeld der Anwendung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jProject</a:t>
            </a:r>
            <a:r>
              <a:rPr lang="de-DE" dirty="0" smtClean="0"/>
              <a:t> ist in erster Linie eine allgemeine Projektverwaltungsumgebung und wird an die Umgebung ggf. angepasst</a:t>
            </a:r>
          </a:p>
          <a:p>
            <a:r>
              <a:rPr lang="de-DE" dirty="0" err="1" smtClean="0"/>
              <a:t>jProject</a:t>
            </a:r>
            <a:r>
              <a:rPr lang="de-DE" dirty="0" smtClean="0"/>
              <a:t> ist öffentlich im Internet erreichbar, wird dort jedoch auf eine </a:t>
            </a:r>
            <a:r>
              <a:rPr lang="de-DE" smtClean="0"/>
              <a:t>Gruppe beschränkt</a:t>
            </a:r>
            <a:endParaRPr lang="de-DE" dirty="0"/>
          </a:p>
        </p:txBody>
      </p:sp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57564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 descr="scribble.png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2" r="2802"/>
          <a:stretch>
            <a:fillRect/>
          </a:stretch>
        </p:blipFill>
        <p:spPr>
          <a:xfrm>
            <a:off x="1049169" y="627544"/>
            <a:ext cx="7081899" cy="5626690"/>
          </a:xfrm>
        </p:spPr>
      </p:pic>
    </p:spTree>
    <p:extLst>
      <p:ext uri="{BB962C8B-B14F-4D97-AF65-F5344CB8AC3E}">
        <p14:creationId xmlns:p14="http://schemas.microsoft.com/office/powerpoint/2010/main" val="17266701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Die  Umsetzung</a:t>
            </a:r>
            <a:r>
              <a:rPr lang="de-DE" dirty="0"/>
              <a:t/>
            </a:r>
            <a:br>
              <a:rPr lang="de-DE" dirty="0"/>
            </a:br>
            <a:endParaRPr lang="de-DE" dirty="0"/>
          </a:p>
        </p:txBody>
      </p:sp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365243" y="4736851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92787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16339"/>
            <a:ext cx="6965245" cy="1202485"/>
          </a:xfrm>
        </p:spPr>
        <p:txBody>
          <a:bodyPr/>
          <a:lstStyle/>
          <a:p>
            <a:r>
              <a:rPr lang="de-DE" dirty="0" smtClean="0"/>
              <a:t>Arbeitseinteilung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939800" y="1761724"/>
            <a:ext cx="712046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/>
              <a:t>Schichtenorientierte </a:t>
            </a:r>
            <a:r>
              <a:rPr lang="de-DE" sz="2400" b="1" u="sng" dirty="0" smtClean="0"/>
              <a:t>Aufteilung</a:t>
            </a:r>
          </a:p>
          <a:p>
            <a:endParaRPr lang="de-DE" sz="2400" b="1" u="sng" dirty="0" smtClean="0"/>
          </a:p>
          <a:p>
            <a:r>
              <a:rPr lang="de-DE" sz="2400" dirty="0" smtClean="0"/>
              <a:t>Tino 		– Model und Datenbank</a:t>
            </a:r>
          </a:p>
          <a:p>
            <a:r>
              <a:rPr lang="de-DE" sz="2400" dirty="0" smtClean="0"/>
              <a:t>Michael 	– Design/GUI und Planung</a:t>
            </a:r>
          </a:p>
          <a:p>
            <a:r>
              <a:rPr lang="de-DE" sz="2400" dirty="0"/>
              <a:t>Andy 		– Logik und </a:t>
            </a:r>
            <a:r>
              <a:rPr lang="de-DE" sz="2400" dirty="0" smtClean="0"/>
              <a:t>Datenfluss</a:t>
            </a:r>
          </a:p>
          <a:p>
            <a:endParaRPr lang="de-DE" sz="2400" dirty="0"/>
          </a:p>
          <a:p>
            <a:r>
              <a:rPr lang="de-DE" sz="1600" dirty="0" smtClean="0"/>
              <a:t>Ansonsten </a:t>
            </a:r>
            <a:r>
              <a:rPr lang="de-DE" sz="1600" u="sng" dirty="0" smtClean="0"/>
              <a:t>überwiegend</a:t>
            </a:r>
            <a:r>
              <a:rPr lang="de-DE" sz="1600" dirty="0" smtClean="0"/>
              <a:t> übergreifende Arbeit</a:t>
            </a:r>
            <a:endParaRPr lang="de-DE" sz="1600" dirty="0"/>
          </a:p>
        </p:txBody>
      </p:sp>
      <p:sp>
        <p:nvSpPr>
          <p:cNvPr id="4" name="Textfeld 3"/>
          <p:cNvSpPr txBox="1"/>
          <p:nvPr/>
        </p:nvSpPr>
        <p:spPr>
          <a:xfrm>
            <a:off x="6769100" y="1761724"/>
            <a:ext cx="1600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400" b="1" dirty="0" smtClean="0"/>
          </a:p>
          <a:p>
            <a:endParaRPr lang="de-DE" sz="2400" b="1" dirty="0" smtClean="0"/>
          </a:p>
          <a:p>
            <a:r>
              <a:rPr lang="de-DE" sz="2400" b="1" dirty="0" smtClean="0"/>
              <a:t>M</a:t>
            </a:r>
            <a:r>
              <a:rPr lang="de-DE" dirty="0" smtClean="0"/>
              <a:t>odel</a:t>
            </a:r>
          </a:p>
          <a:p>
            <a:r>
              <a:rPr lang="de-DE" sz="2400" b="1" dirty="0" smtClean="0"/>
              <a:t>V</a:t>
            </a:r>
            <a:r>
              <a:rPr lang="de-DE" dirty="0" smtClean="0"/>
              <a:t>iew</a:t>
            </a:r>
          </a:p>
          <a:p>
            <a:r>
              <a:rPr lang="de-DE" sz="2400" b="1" dirty="0" smtClean="0"/>
              <a:t>C</a:t>
            </a:r>
            <a:r>
              <a:rPr lang="de-DE" dirty="0" smtClean="0"/>
              <a:t>ontroller</a:t>
            </a:r>
            <a:endParaRPr lang="de-DE" dirty="0"/>
          </a:p>
        </p:txBody>
      </p:sp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15734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Pin">
  <a:themeElements>
    <a:clrScheme name="Pushpin">
      <a:dk1>
        <a:sysClr val="windowText" lastClr="000000"/>
      </a:dk1>
      <a:lt1>
        <a:sysClr val="window" lastClr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Pushpin">
      <a:majorFont>
        <a:latin typeface="Constantia"/>
        <a:ea typeface=""/>
        <a:cs typeface=""/>
        <a:font script="Jpan" typeface="HGS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Arial"/>
        <a:font script="Cyrl" typeface="Arial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ushpi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  <a:lumMod val="100000"/>
              </a:schemeClr>
            </a:gs>
            <a:gs pos="40000">
              <a:schemeClr val="phClr">
                <a:tint val="60000"/>
                <a:satMod val="130000"/>
                <a:lumMod val="100000"/>
              </a:schemeClr>
            </a:gs>
            <a:gs pos="100000">
              <a:schemeClr val="phClr">
                <a:tint val="96000"/>
                <a:lumMod val="108000"/>
              </a:schemeClr>
            </a:gs>
          </a:gsLst>
          <a:lin ang="5400000" scaled="0"/>
        </a:gradFill>
        <a:gradFill rotWithShape="1">
          <a:gsLst>
            <a:gs pos="0">
              <a:schemeClr val="phClr"/>
            </a:gs>
            <a:gs pos="100000">
              <a:schemeClr val="phClr">
                <a:shade val="76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80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38100" dir="4800000" sx="98000" sy="98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38100" dist="38100" dir="4800000" sx="96000" sy="96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3240000"/>
            </a:lightRig>
          </a:scene3d>
          <a:sp3d>
            <a:bevelT w="28575" h="28575"/>
          </a:sp3d>
        </a:effectStyle>
      </a:effectStyleLst>
      <a:bgFillStyleLst>
        <a:solidFill>
          <a:schemeClr val="phClr">
            <a:tint val="93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satMod val="140000"/>
                <a:lumMod val="50000"/>
              </a:schemeClr>
              <a:schemeClr val="phClr">
                <a:tint val="95000"/>
                <a:satMod val="180000"/>
                <a:lumMod val="16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  <a:shade val="90000"/>
                <a:satMod val="120000"/>
                <a:lumMod val="54000"/>
              </a:schemeClr>
              <a:schemeClr val="phClr">
                <a:tint val="80000"/>
                <a:satMod val="160000"/>
                <a:lumMod val="14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Pin.thmx</Template>
  <TotalTime>0</TotalTime>
  <Words>228</Words>
  <Application>Microsoft Macintosh PowerPoint</Application>
  <PresentationFormat>Bildschirmpräsentation (4:3)</PresentationFormat>
  <Paragraphs>75</Paragraphs>
  <Slides>22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3" baseType="lpstr">
      <vt:lpstr>Pin</vt:lpstr>
      <vt:lpstr>PowerPoint-Präsentation</vt:lpstr>
      <vt:lpstr>Die Gruppe</vt:lpstr>
      <vt:lpstr>Gliederung</vt:lpstr>
      <vt:lpstr>Die Idee </vt:lpstr>
      <vt:lpstr>Die Idee</vt:lpstr>
      <vt:lpstr>Umfeld der Anwendung</vt:lpstr>
      <vt:lpstr>PowerPoint-Präsentation</vt:lpstr>
      <vt:lpstr>Die  Umsetzung </vt:lpstr>
      <vt:lpstr>Arbeitseinteilung</vt:lpstr>
      <vt:lpstr>Frameworks, Rahmenbedingungen und Designpattern</vt:lpstr>
      <vt:lpstr>Use-Cases 1 </vt:lpstr>
      <vt:lpstr>Use-Cases 2</vt:lpstr>
      <vt:lpstr>Sequenzdiagramm</vt:lpstr>
      <vt:lpstr>Schichten</vt:lpstr>
      <vt:lpstr>Domänenmodell</vt:lpstr>
      <vt:lpstr>EER</vt:lpstr>
      <vt:lpstr>Package</vt:lpstr>
      <vt:lpstr>Klassendiagramm</vt:lpstr>
      <vt:lpstr>Zukunft</vt:lpstr>
      <vt:lpstr>Zukunft</vt:lpstr>
      <vt:lpstr>Vorführung </vt:lpstr>
      <vt:lpstr>Vielen Dank für Ihre Aufmerksamkeit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jProject </dc:title>
  <dc:creator>bla bla</dc:creator>
  <cp:lastModifiedBy>bla bla</cp:lastModifiedBy>
  <cp:revision>58</cp:revision>
  <dcterms:created xsi:type="dcterms:W3CDTF">2011-04-29T09:47:46Z</dcterms:created>
  <dcterms:modified xsi:type="dcterms:W3CDTF">2011-07-13T06:48:17Z</dcterms:modified>
</cp:coreProperties>
</file>